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6" r:id="rId10"/>
    <p:sldId id="264" r:id="rId11"/>
    <p:sldId id="267" r:id="rId12"/>
    <p:sldId id="269" r:id="rId13"/>
    <p:sldId id="270" r:id="rId14"/>
    <p:sldId id="268" r:id="rId15"/>
    <p:sldId id="271" r:id="rId16"/>
    <p:sldId id="265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1A81-ED14-4FF7-AF73-B878B135A52F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8D-359E-4E8B-9690-8B7908AEF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715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1A81-ED14-4FF7-AF73-B878B135A52F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8D-359E-4E8B-9690-8B7908AEF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09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1A81-ED14-4FF7-AF73-B878B135A52F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8D-359E-4E8B-9690-8B7908AEF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1A81-ED14-4FF7-AF73-B878B135A52F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8D-359E-4E8B-9690-8B7908AEF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8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1A81-ED14-4FF7-AF73-B878B135A52F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8D-359E-4E8B-9690-8B7908AEF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62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1A81-ED14-4FF7-AF73-B878B135A52F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8D-359E-4E8B-9690-8B7908AEF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22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1A81-ED14-4FF7-AF73-B878B135A52F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8D-359E-4E8B-9690-8B7908AEF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153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1A81-ED14-4FF7-AF73-B878B135A52F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8D-359E-4E8B-9690-8B7908AEF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55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1A81-ED14-4FF7-AF73-B878B135A52F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8D-359E-4E8B-9690-8B7908AEF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22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1A81-ED14-4FF7-AF73-B878B135A52F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8D-359E-4E8B-9690-8B7908AEF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25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91A81-ED14-4FF7-AF73-B878B135A52F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D498D-359E-4E8B-9690-8B7908AEF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9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91A81-ED14-4FF7-AF73-B878B135A52F}" type="datetimeFigureOut">
              <a:rPr lang="ru-RU" smtClean="0"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D498D-359E-4E8B-9690-8B7908AEFF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820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math.ru/conc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0503" y="3861048"/>
            <a:ext cx="6400800" cy="2376264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сайт</a:t>
            </a:r>
            <a:r>
              <a:rPr lang="ru-RU" sz="4400" dirty="0" smtClean="0">
                <a:solidFill>
                  <a:srgbClr val="88888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http://math.ru/conc/</a:t>
            </a:r>
            <a:r>
              <a:rPr lang="ru-RU" sz="4400" dirty="0" smtClean="0">
                <a:solidFill>
                  <a:srgbClr val="EEECE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50164" y="382012"/>
            <a:ext cx="704147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Концепция</a:t>
            </a:r>
            <a:r>
              <a:rPr lang="ru-RU" sz="5400" b="1" cap="none" spc="5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развития </a:t>
            </a:r>
          </a:p>
          <a:p>
            <a:pPr algn="ctr"/>
            <a:r>
              <a:rPr lang="ru-RU" sz="5400" b="1" cap="none" spc="5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математического</a:t>
            </a:r>
          </a:p>
          <a:p>
            <a:pPr algn="ctr"/>
            <a:r>
              <a:rPr lang="ru-RU" sz="5400" b="1" cap="none" spc="5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образования в РФ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596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496944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Школы, детские сады, учреждения дополнительного образования детей, высшего и дополнительного профессионального образования должны быть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очагами математической культуры в обществе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доступная, яркая математика должна присутствовать в информационной среде городских пространств, помещений и сайтов, учебно-методические комплексы должны включать материал для работы родителей с ребенком.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 в общем образовании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94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Учащиеся с низкими академическими результатами, с «накапливающимся незнанием» из социально-незащищенных семей, с ограниченными возможностями здоровья, пропустившие занятия по болезни, должны быть обеспечены постоянной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тьюторской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поддержкой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которая позволит им вернуться «в основной поток». Это важно как для повышения гарантированного минимума математической компетентности в обществе, так и для повышения эффективности обучения основной массы учащихся.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 в общем образовании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52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5760640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Элементы математического просвещения (в том числе – в форме занимательных задач, игр, головоломок,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телеконкурсов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должны насыщать среду обитания, интегрироваться в массовую культуру (вплоть до настенных календарей, социальной рекламы и телешоу). Поддержание математической формы, интерес к последним достижениям в математике и ее приложениях должны быть столь же естественными, как и интерес к достижениям в технологии, культуре, спорте. Решение математической задачки, условие которой размещено на автобусной остановке или в вагоне метро, должно стать национальной особенностью. Форматы математических соревнований могут включать блиц-ответы по телефону,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брейн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-ринги, дистанционные командные турниры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 в общем образовании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13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435280" cy="4925144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Масштабность требуемых в математическом образовании изменений требует тщательного изучения образовательной реальности и изменений в ней с привлечением разнообразного научного инструментария. Соответствующая научная деятельность и ее результаты диктуются потребностями российской школы и могут лечь в основу диссертационных работ (см. выше «Приложение в математическом образовании научного знания в области педагогики и психологии»).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 в общем образовании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455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 педагогов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141168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Проблема качества педагогов-математиков должна получить системное решение, включающее: ориентацию и отбор школьников, </a:t>
            </a:r>
            <a:r>
              <a:rPr lang="ru-RU" sz="8600" dirty="0" err="1">
                <a:latin typeface="Times New Roman" pitchFamily="18" charset="0"/>
                <a:cs typeface="Times New Roman" pitchFamily="18" charset="0"/>
              </a:rPr>
              <a:t>деятельностную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 подготовку (решение задач и работу с детьми) студентов, в том числе склонных к педагогической работе из непедагогических вузов, аттестацию учителей по достигаемому ими приращению математической компетентности учеников, предложение альтернативной деятельности (например, занятия с отстающими, математический кружок для младших классов) педагогам с пониженными результатами аттестации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67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74846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Общие принципы поддержки математического образования: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688632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7400" dirty="0" smtClean="0"/>
              <a:t>•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педагогический коллектив для повышения качества математического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образования затрачивает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больше ресурсов, чем это полагается по нормативу, и получает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независимо  оцениваемый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результат, то эти </a:t>
            </a:r>
            <a:r>
              <a:rPr lang="ru-RU" sz="7400" i="1" dirty="0">
                <a:latin typeface="Times New Roman" pitchFamily="18" charset="0"/>
                <a:cs typeface="Times New Roman" pitchFamily="18" charset="0"/>
              </a:rPr>
              <a:t>затраты должны быть профинансированы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Например,  кружок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по математике в школе или повышенный уровень индивидуализации (работа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с высоко-мотивированными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или не русско-говорящими учащимися) должны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получать дополнительное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финансирование, если обеспечивают соответствующие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результаты  (приращение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математического уровня).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•Учреждения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и педагоги, обеспечивающие подготовку обучающихся на мировом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уровне должны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обеспечивать условия образовательного процесса и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жизнедеятельности, соответствующие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мировому уровню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329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217024" cy="4525963"/>
          </a:xfrm>
        </p:spPr>
        <p:txBody>
          <a:bodyPr>
            <a:noAutofit/>
          </a:bodyPr>
          <a:lstStyle/>
          <a:p>
            <a:pPr marL="331788" indent="-331788">
              <a:lnSpc>
                <a:spcPct val="80000"/>
              </a:lnSpc>
              <a:spcBef>
                <a:spcPts val="500"/>
              </a:spcBef>
              <a:buFont typeface="ArialMT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Будет преодолена тенденция последних десятилетий по снижению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уровня математического образования, достигнуто лидирующее положение российского математического образования в мире</a:t>
            </a:r>
          </a:p>
          <a:p>
            <a:pPr marL="331788" indent="-331788">
              <a:lnSpc>
                <a:spcPct val="80000"/>
              </a:lnSpc>
              <a:spcBef>
                <a:spcPts val="500"/>
              </a:spcBef>
              <a:buFont typeface="ArialMT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Повысится профессиональный уровень работающих и будущих педагогов-математиков</a:t>
            </a:r>
          </a:p>
          <a:p>
            <a:pPr marL="331788" indent="-331788">
              <a:lnSpc>
                <a:spcPct val="80000"/>
              </a:lnSpc>
              <a:spcBef>
                <a:spcPts val="500"/>
              </a:spcBef>
              <a:buFont typeface="ArialMT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Увеличится доступность математического образования</a:t>
            </a:r>
          </a:p>
          <a:p>
            <a:pPr marL="331788" indent="-331788">
              <a:lnSpc>
                <a:spcPct val="80000"/>
              </a:lnSpc>
              <a:spcBef>
                <a:spcPts val="500"/>
              </a:spcBef>
              <a:buFont typeface="ArialMT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Повысится математическая образованность различных категорий граждан в соответствии с общественной необходимостью и индивидуальной потребностью</a:t>
            </a:r>
          </a:p>
          <a:p>
            <a:pPr marL="331788" indent="-331788">
              <a:lnSpc>
                <a:spcPct val="80000"/>
              </a:lnSpc>
              <a:spcBef>
                <a:spcPts val="500"/>
              </a:spcBef>
              <a:buFont typeface="ArialMT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Получат поддержку лидеры математического образования: институты и отдельные педагоги, появятся новые активные и молодые лидеры</a:t>
            </a:r>
          </a:p>
          <a:p>
            <a:pPr marL="331788" indent="-331788">
              <a:lnSpc>
                <a:spcPct val="80000"/>
              </a:lnSpc>
              <a:spcBef>
                <a:spcPts val="500"/>
              </a:spcBef>
              <a:buFont typeface="ArialMT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Повысится уровень фундаментальных математических исследований, Россия вновь займет одну из ведущих позиций в мире</a:t>
            </a:r>
          </a:p>
          <a:p>
            <a:pPr marL="331788" indent="-331788">
              <a:lnSpc>
                <a:spcPct val="80000"/>
              </a:lnSpc>
              <a:spcBef>
                <a:spcPts val="500"/>
              </a:spcBef>
              <a:buFont typeface="ArialMT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Проведение прикладных математических исследований в промышленности и обороне будут обеспечены кадрами необходимой компетентности.</a:t>
            </a:r>
          </a:p>
          <a:p>
            <a:pPr marL="331788" indent="-331788">
              <a:lnSpc>
                <a:spcPct val="80000"/>
              </a:lnSpc>
              <a:spcBef>
                <a:spcPts val="500"/>
              </a:spcBef>
              <a:buFont typeface="ArialMT" charset="0"/>
              <a:buChar char="•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Повысится общественный престиж математики и интерес к ней.</a:t>
            </a:r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2048"/>
            <a:ext cx="8784976" cy="660648"/>
          </a:xfrm>
        </p:spPr>
        <p:txBody>
          <a:bodyPr>
            <a:noAutofit/>
          </a:bodyPr>
          <a:lstStyle/>
          <a:p>
            <a:pPr algn="ctr" defTabSz="914400"/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результате реализации концепции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721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Дошкольное и начальное общее образование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Система учебных программ математического образования должна обеспечить:</a:t>
            </a:r>
          </a:p>
          <a:p>
            <a:r>
              <a:rPr lang="ru-RU" dirty="0" smtClean="0"/>
              <a:t>Условия для освоения форм деятельности, первичных математических представлений и образов, используемых в жизни (предметно-пространственная и информационная среда, образовательные ситуации, средства </a:t>
            </a:r>
            <a:r>
              <a:rPr lang="ru-RU" dirty="0" err="1" smtClean="0"/>
              <a:t>пед</a:t>
            </a:r>
            <a:r>
              <a:rPr lang="ru-RU" dirty="0" smtClean="0"/>
              <a:t>. </a:t>
            </a:r>
            <a:r>
              <a:rPr lang="ru-RU" dirty="0"/>
              <a:t>п</a:t>
            </a:r>
            <a:r>
              <a:rPr lang="ru-RU" dirty="0" smtClean="0"/>
              <a:t>оддержки ребенка)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2777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prstClr val="black"/>
                </a:solidFill>
              </a:rPr>
              <a:t>Дошкольное и начальное общее образование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Широкий спектр занятий на уроке и во внеурочной деятельности (решение логических и арифметических задач, построение алгоритмов в визуальной и игровой среде).</a:t>
            </a:r>
          </a:p>
          <a:p>
            <a:r>
              <a:rPr lang="ru-RU" dirty="0" smtClean="0"/>
              <a:t>Материальные, информационные и кадровые условия для развития обучающихся средствами математики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463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Развитие учащихся начальной школы средствами математики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Урок </a:t>
            </a:r>
          </a:p>
          <a:p>
            <a:r>
              <a:rPr lang="ru-RU" dirty="0" smtClean="0"/>
              <a:t>Продуктивные задания </a:t>
            </a:r>
          </a:p>
          <a:p>
            <a:r>
              <a:rPr lang="ru-RU" dirty="0" smtClean="0"/>
              <a:t>Исследовательские и проектные задания</a:t>
            </a:r>
          </a:p>
          <a:p>
            <a:r>
              <a:rPr lang="ru-RU" dirty="0" smtClean="0"/>
              <a:t>Диагностика математических знаний</a:t>
            </a:r>
          </a:p>
          <a:p>
            <a:r>
              <a:rPr lang="ru-RU" dirty="0" smtClean="0"/>
              <a:t>Формирование ИКТ-компетентности на уроке математики</a:t>
            </a:r>
          </a:p>
          <a:p>
            <a:r>
              <a:rPr lang="ru-RU" dirty="0" smtClean="0"/>
              <a:t>Методы и приемы на уроке математики*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376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712968" cy="65527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состоит из трех основных частей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первой части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говорится о первостепенном значении математического образования для развития личности, общества, науки, государства и мировой цивилизации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Вторая часть </a:t>
            </a: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посвящена описанию сложившейся структуры (формы и содержания) математического образования в нашей стране: дошкольное, школьное, кружковое, олимпиадное, вузовское и т. д</a:t>
            </a:r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Третья часть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содержит комплексную программу развития российского математического образования по шести направлениям: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нормативно-правовая база,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научная и методическая база,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подготовка учителей и преподавателей математики,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отдельная программа финансирования,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взаимодействие со СМИ,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реализация системы мероприятий.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0335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Методы и приемы на уроке математики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Решение задач разными способами</a:t>
            </a:r>
          </a:p>
          <a:p>
            <a:r>
              <a:rPr lang="ru-RU" dirty="0" smtClean="0"/>
              <a:t>Алгоритмизация </a:t>
            </a:r>
          </a:p>
          <a:p>
            <a:r>
              <a:rPr lang="ru-RU" dirty="0" smtClean="0"/>
              <a:t>Использование оборудования</a:t>
            </a:r>
          </a:p>
          <a:p>
            <a:r>
              <a:rPr lang="ru-RU" dirty="0" smtClean="0"/>
              <a:t>Использование тренажеров, кейсов</a:t>
            </a:r>
          </a:p>
          <a:p>
            <a:r>
              <a:rPr lang="ru-RU" dirty="0" smtClean="0"/>
              <a:t>Математические интернет сообщества</a:t>
            </a:r>
          </a:p>
          <a:p>
            <a:r>
              <a:rPr lang="ru-RU" dirty="0" smtClean="0"/>
              <a:t>Интерактивные математические музеи</a:t>
            </a:r>
          </a:p>
          <a:p>
            <a:r>
              <a:rPr lang="ru-RU" dirty="0" smtClean="0"/>
              <a:t>Компьютерное моделирование и вычислительные модели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058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Внеурочная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Математические кружки</a:t>
            </a:r>
          </a:p>
          <a:p>
            <a:r>
              <a:rPr lang="ru-RU" dirty="0" smtClean="0"/>
              <a:t>Олимпиадное движение</a:t>
            </a:r>
          </a:p>
          <a:p>
            <a:r>
              <a:rPr lang="ru-RU" dirty="0" smtClean="0"/>
              <a:t>Коррекция отстающих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Математические интернет сообщества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Интерактивные математические музеи</a:t>
            </a:r>
          </a:p>
          <a:p>
            <a:pPr lvl="0"/>
            <a:r>
              <a:rPr lang="ru-RU" dirty="0">
                <a:solidFill>
                  <a:prstClr val="black"/>
                </a:solidFill>
              </a:rPr>
              <a:t>Компьютерное моделирование и вычислительные </a:t>
            </a:r>
            <a:r>
              <a:rPr lang="ru-RU" dirty="0" smtClean="0">
                <a:solidFill>
                  <a:prstClr val="black"/>
                </a:solidFill>
              </a:rPr>
              <a:t>модели</a:t>
            </a:r>
          </a:p>
          <a:p>
            <a:pPr lvl="0"/>
            <a:r>
              <a:rPr lang="ru-RU">
                <a:solidFill>
                  <a:prstClr val="black"/>
                </a:solidFill>
              </a:rPr>
              <a:t>Исследовательские и проектные задания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0060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5293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положения Концепции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является, важным элементом национальной культуры, национальной идеи, предметом нашей гордости и конкурентным преимуществом России. Реализация этого преимущества должна быть поддержана инвестициями (прежде всего – государственными) в фундаментальные исследования и приложения математики, проектирование средств ИКТ (включая программирование), в систему математического образования, и соответствующими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преференциями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Область математической деятельности применений математики стремительно расширятся</a:t>
            </a:r>
          </a:p>
          <a:p>
            <a:pPr lvl="0">
              <a:buFont typeface="Wingdings" pitchFamily="2" charset="2"/>
              <a:buChar char="v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endParaRPr lang="ru-RU" sz="2800" dirty="0"/>
          </a:p>
          <a:p>
            <a:pPr lvl="0">
              <a:buFont typeface="Wingdings" pitchFamily="2" charset="2"/>
              <a:buChar char="v"/>
            </a:pPr>
            <a:endParaRPr lang="ru-RU" sz="2800" dirty="0" smtClean="0"/>
          </a:p>
          <a:p>
            <a:pPr lvl="0">
              <a:buFont typeface="Wingdings" pitchFamily="2" charset="2"/>
              <a:buChar char="v"/>
            </a:pPr>
            <a:endParaRPr lang="ru-RU" sz="2800" dirty="0"/>
          </a:p>
          <a:p>
            <a:pPr lvl="0">
              <a:buFont typeface="Wingdings" pitchFamily="2" charset="2"/>
              <a:buChar char="v"/>
            </a:pPr>
            <a:endParaRPr lang="ru-RU" sz="2800" dirty="0" smtClean="0"/>
          </a:p>
          <a:p>
            <a:pPr lvl="0">
              <a:buFont typeface="Wingdings" pitchFamily="2" charset="2"/>
              <a:buChar char="v"/>
            </a:pPr>
            <a:endParaRPr lang="ru-RU" sz="2800" dirty="0"/>
          </a:p>
          <a:p>
            <a:pPr lvl="0">
              <a:buFont typeface="Wingdings" pitchFamily="2" charset="2"/>
              <a:buChar char="v"/>
            </a:pPr>
            <a:endParaRPr lang="ru-RU" sz="2800" dirty="0" smtClean="0"/>
          </a:p>
          <a:p>
            <a:pPr lvl="0">
              <a:buFont typeface="Wingdings" pitchFamily="2" charset="2"/>
              <a:buChar char="v"/>
            </a:pPr>
            <a:endParaRPr lang="ru-RU" sz="2800" dirty="0" smtClean="0"/>
          </a:p>
          <a:p>
            <a:pPr lvl="0">
              <a:buFont typeface="Wingdings" pitchFamily="2" charset="2"/>
              <a:buChar char="v"/>
            </a:pP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6725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математического образования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836712"/>
            <a:ext cx="925252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Приоритеты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математического образования – это развитие способностей к: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логическому мышлению, коммуникации и взаимодействию на широком математическом материале (от геометрии до программирования);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реальной математике: математическому моделированию (построению модели и интерпретации результатов), применению математики, в том числе, с использованием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ИКТ;</a:t>
            </a:r>
          </a:p>
          <a:p>
            <a:pPr lvl="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поиску решений новых задач</a:t>
            </a:r>
            <a:r>
              <a:rPr lang="ru-RU" sz="2400" b="1" strike="sngStrike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формированию внутренних представлений и моделей для математических объектов, преодолению интеллектуальных препятствий.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Особое внимание именно к самостоятельному 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решению задач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в том числе – новых, находящихся на границе возможностей ученика, было и остается важной чертой отечественного математического образования. </a:t>
            </a:r>
          </a:p>
          <a:p>
            <a:pPr marL="0" indent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1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8895"/>
            <a:ext cx="8888413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5" y="1024255"/>
            <a:ext cx="87809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Предметное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содержание образования будет включать все больше элементов прикладной математики, информатики, «компьютерной математики» (в том числе – созданных для описания и исследования процессов мышления, коммуникации, деятельности человека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lvl="0" indent="-285750">
              <a:buFont typeface="Wingdings" pitchFamily="2" charset="2"/>
              <a:buChar char="ü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Математическая (как и вся образовательная) деятельность будет во все большой степени идти в (цифровой, электронной)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информационной среде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обеспечивающей взаимодействие участников образовательного процесса, доступ к информационным источникам, фиксацию хода и результатов образовательного процесса, возможность их автоматизированного анализа и внешнего наблюдения</a:t>
            </a:r>
          </a:p>
          <a:p>
            <a:pPr lvl="0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5138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1501" y="934225"/>
            <a:ext cx="8559007" cy="5735135"/>
          </a:xfrm>
        </p:spPr>
        <p:txBody>
          <a:bodyPr/>
          <a:lstStyle/>
          <a:p>
            <a:pPr lvl="0">
              <a:buFont typeface="Wingdings" pitchFamily="2" charset="2"/>
              <a:buChar char="ü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Современные ИКТ в сочетании с гибкими механизмами финансирования работы педагогов могут многократно увеличить результативность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дистанционной образовательной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деятельности для привлечения широкого круга старшеклассников к занятиям математикой и подготовке к поступлению в лучшие университеты страны, как это, например, осуществлялось в заочной математической школе начиная с 1960-ых гг.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6" y="-73887"/>
            <a:ext cx="8888413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8590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 в общем образовании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568952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каждого ребенка должен индивидуально проектироваться его </a:t>
            </a:r>
            <a:r>
              <a:rPr lang="ru-RU" sz="11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«коридор ближайшего развития»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. Понятие </a:t>
            </a:r>
            <a:r>
              <a:rPr lang="ru-RU" sz="11200" i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«ребенок, не способный к математике»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должно потерять смысл и исчезнуть из лексикона учителей, родителей, школьников и общества.</a:t>
            </a:r>
          </a:p>
          <a:p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Особую роль приобретает создание сред, условий и ситуаций в дошкольном и начальном образовании, содействующих развитию логико-математических и коммуникативных способностей; использование математических, логических и стратегических игр, предметных и экранных сред, соревнований. </a:t>
            </a:r>
            <a:r>
              <a:rPr lang="ru-RU" sz="11200" i="1" dirty="0">
                <a:latin typeface="Times New Roman" pitchFamily="18" charset="0"/>
                <a:cs typeface="Times New Roman" pitchFamily="18" charset="0"/>
              </a:rPr>
              <a:t>Процесс воссоздания среды, содействующей развитию математических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способностей каждого ребенка, реализующей принципы современной педагогики, сейчас активно идет в России.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31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352928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основной школе интерес к математике будет поддерживаться в том числе и многообразием ее приложений, компьютерными инструментами и моделями. В т.н. системах содержания образования (представленных сегодня соответствующими программами и комплексом учебно-методической литературы) авторы математических компонентов системы должны разделять ответственность за математическое содержание и планирование его освоения в курсах физики и информатики (в частности, указываться как таковые в авторских коллективах учебников по другим предметам).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 в общем образовании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554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58964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старшей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школе будет выделено три потока, обеспечивающих:</a:t>
            </a:r>
          </a:p>
          <a:p>
            <a:pPr lvl="0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базовую математическую компетентность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учащихся, плохо освоивших программный материал начальной и основной школы, </a:t>
            </a:r>
          </a:p>
          <a:p>
            <a:pPr lvl="0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широкую общекультурную программу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математической подготовки для тех, кто показал хорошие результаты в основной школе, но не планирует дальнейшей специализации в областях, требующих математики,</a:t>
            </a:r>
          </a:p>
          <a:p>
            <a:pPr lvl="0"/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углубленное изучение математики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дальнейшей профессиональной деятельности, в том числе – в образовании, ИКТ, исследовательской деятельности.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75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Математика в общем образовании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882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1234</Words>
  <Application>Microsoft Office PowerPoint</Application>
  <PresentationFormat>Экран (4:3)</PresentationFormat>
  <Paragraphs>87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Основные положения Концепции</vt:lpstr>
      <vt:lpstr>Цели математического образования</vt:lpstr>
      <vt:lpstr>Презентация PowerPoint</vt:lpstr>
      <vt:lpstr>Презентация PowerPoint</vt:lpstr>
      <vt:lpstr>Математика в общем образовании </vt:lpstr>
      <vt:lpstr>Математика в общем образовании </vt:lpstr>
      <vt:lpstr>Математика в общем образовании </vt:lpstr>
      <vt:lpstr>Математика в общем образовании </vt:lpstr>
      <vt:lpstr>Математика в общем образовании </vt:lpstr>
      <vt:lpstr>Математика в общем образовании </vt:lpstr>
      <vt:lpstr>Математика в общем образовании </vt:lpstr>
      <vt:lpstr>Качество педагогов</vt:lpstr>
      <vt:lpstr>Общие принципы поддержки математического образования:  </vt:lpstr>
      <vt:lpstr>В результате реализации концепции</vt:lpstr>
      <vt:lpstr>Дошкольное и начальное общее образование</vt:lpstr>
      <vt:lpstr>Дошкольное и начальное общее образование</vt:lpstr>
      <vt:lpstr>Развитие учащихся начальной школы средствами математики</vt:lpstr>
      <vt:lpstr>Методы и приемы на уроке математики</vt:lpstr>
      <vt:lpstr>Внеурочная деятельность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mirlenas</dc:creator>
  <cp:lastModifiedBy>kno</cp:lastModifiedBy>
  <cp:revision>19</cp:revision>
  <dcterms:created xsi:type="dcterms:W3CDTF">2013-08-24T17:42:06Z</dcterms:created>
  <dcterms:modified xsi:type="dcterms:W3CDTF">2016-04-20T07:44:54Z</dcterms:modified>
</cp:coreProperties>
</file>